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0" r:id="rId4"/>
    <p:sldId id="259" r:id="rId5"/>
    <p:sldId id="260" r:id="rId6"/>
    <p:sldId id="263" r:id="rId7"/>
    <p:sldId id="264" r:id="rId8"/>
    <p:sldId id="265" r:id="rId9"/>
    <p:sldId id="266" r:id="rId10"/>
    <p:sldId id="258" r:id="rId11"/>
    <p:sldId id="267" r:id="rId12"/>
    <p:sldId id="268" r:id="rId13"/>
    <p:sldId id="272" r:id="rId14"/>
    <p:sldId id="261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hen, Benjamin (NIH/NIDDK) [F]" initials="CB([" lastIdx="1" clrIdx="0">
    <p:extLst>
      <p:ext uri="{19B8F6BF-5375-455C-9EA6-DF929625EA0E}">
        <p15:presenceInfo xmlns:p15="http://schemas.microsoft.com/office/powerpoint/2012/main" userId="S-1-5-21-12604286-656692736-1848903544-7493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4660"/>
  </p:normalViewPr>
  <p:slideViewPr>
    <p:cSldViewPr snapToGrid="0">
      <p:cViewPr>
        <p:scale>
          <a:sx n="100" d="100"/>
          <a:sy n="100" d="100"/>
        </p:scale>
        <p:origin x="-45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21T10:44:14.656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34F46C-2CA1-4906-8FF5-20B8F408199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C0704D36-6783-4951-B400-C2704326B526}">
      <dgm:prSet phldrT="[Text]"/>
      <dgm:spPr/>
      <dgm:t>
        <a:bodyPr/>
        <a:lstStyle/>
        <a:p>
          <a:r>
            <a:rPr lang="en-US" dirty="0"/>
            <a:t>Neuroanatomy</a:t>
          </a:r>
        </a:p>
      </dgm:t>
    </dgm:pt>
    <dgm:pt modelId="{86CB3ECA-E116-442E-BD41-30E62D1A91E4}" type="parTrans" cxnId="{D4AA499D-46BB-48CB-A973-561592A32950}">
      <dgm:prSet/>
      <dgm:spPr/>
      <dgm:t>
        <a:bodyPr/>
        <a:lstStyle/>
        <a:p>
          <a:endParaRPr lang="en-US"/>
        </a:p>
      </dgm:t>
    </dgm:pt>
    <dgm:pt modelId="{E3B467D8-A66C-44CE-ADBB-EDAFF8565808}" type="sibTrans" cxnId="{D4AA499D-46BB-48CB-A973-561592A32950}">
      <dgm:prSet/>
      <dgm:spPr/>
      <dgm:t>
        <a:bodyPr/>
        <a:lstStyle/>
        <a:p>
          <a:endParaRPr lang="en-US"/>
        </a:p>
      </dgm:t>
    </dgm:pt>
    <dgm:pt modelId="{2EF8FDE1-6D80-4F3C-BFFA-AA03CAF7DC22}">
      <dgm:prSet phldrT="[Text]"/>
      <dgm:spPr/>
      <dgm:t>
        <a:bodyPr/>
        <a:lstStyle/>
        <a:p>
          <a:r>
            <a:rPr lang="en-US" dirty="0"/>
            <a:t>Networks Optimized for Information Storage</a:t>
          </a:r>
        </a:p>
      </dgm:t>
    </dgm:pt>
    <dgm:pt modelId="{DD9E156A-07E4-4CF5-8BCE-AA546ABCA21E}" type="parTrans" cxnId="{9550037A-6C21-4639-9E13-2400F145EA01}">
      <dgm:prSet/>
      <dgm:spPr/>
      <dgm:t>
        <a:bodyPr/>
        <a:lstStyle/>
        <a:p>
          <a:endParaRPr lang="en-US"/>
        </a:p>
      </dgm:t>
    </dgm:pt>
    <dgm:pt modelId="{6AE2CE49-BAD7-4B93-B28D-C020AEC9A748}" type="sibTrans" cxnId="{9550037A-6C21-4639-9E13-2400F145EA01}">
      <dgm:prSet/>
      <dgm:spPr/>
      <dgm:t>
        <a:bodyPr/>
        <a:lstStyle/>
        <a:p>
          <a:endParaRPr lang="en-US"/>
        </a:p>
      </dgm:t>
    </dgm:pt>
    <dgm:pt modelId="{4FA24F8F-2BAC-4932-BD63-C888114A417D}" type="pres">
      <dgm:prSet presAssocID="{0734F46C-2CA1-4906-8FF5-20B8F408199B}" presName="compositeShape" presStyleCnt="0">
        <dgm:presLayoutVars>
          <dgm:chMax val="7"/>
          <dgm:dir/>
          <dgm:resizeHandles val="exact"/>
        </dgm:presLayoutVars>
      </dgm:prSet>
      <dgm:spPr/>
    </dgm:pt>
    <dgm:pt modelId="{B10F2320-6C09-42D1-A8CF-F7A9BAE3C84E}" type="pres">
      <dgm:prSet presAssocID="{C0704D36-6783-4951-B400-C2704326B526}" presName="circ1" presStyleLbl="vennNode1" presStyleIdx="0" presStyleCnt="2"/>
      <dgm:spPr/>
    </dgm:pt>
    <dgm:pt modelId="{AF865665-6882-4801-8355-5ECCD12DD518}" type="pres">
      <dgm:prSet presAssocID="{C0704D36-6783-4951-B400-C2704326B52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326E5FF-036C-4F7C-BE65-892BE25F99D4}" type="pres">
      <dgm:prSet presAssocID="{2EF8FDE1-6D80-4F3C-BFFA-AA03CAF7DC22}" presName="circ2" presStyleLbl="vennNode1" presStyleIdx="1" presStyleCnt="2"/>
      <dgm:spPr/>
    </dgm:pt>
    <dgm:pt modelId="{FDCE6E65-EB9B-422D-9FB7-64A6AEA14024}" type="pres">
      <dgm:prSet presAssocID="{2EF8FDE1-6D80-4F3C-BFFA-AA03CAF7DC2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E7BF70F-2E0E-4319-B72C-DFFD0D3B18FA}" type="presOf" srcId="{2EF8FDE1-6D80-4F3C-BFFA-AA03CAF7DC22}" destId="{FDCE6E65-EB9B-422D-9FB7-64A6AEA14024}" srcOrd="1" destOrd="0" presId="urn:microsoft.com/office/officeart/2005/8/layout/venn1"/>
    <dgm:cxn modelId="{9550037A-6C21-4639-9E13-2400F145EA01}" srcId="{0734F46C-2CA1-4906-8FF5-20B8F408199B}" destId="{2EF8FDE1-6D80-4F3C-BFFA-AA03CAF7DC22}" srcOrd="1" destOrd="0" parTransId="{DD9E156A-07E4-4CF5-8BCE-AA546ABCA21E}" sibTransId="{6AE2CE49-BAD7-4B93-B28D-C020AEC9A748}"/>
    <dgm:cxn modelId="{89F00688-6BB0-41B8-BB04-A45DA04BE851}" type="presOf" srcId="{C0704D36-6783-4951-B400-C2704326B526}" destId="{B10F2320-6C09-42D1-A8CF-F7A9BAE3C84E}" srcOrd="0" destOrd="0" presId="urn:microsoft.com/office/officeart/2005/8/layout/venn1"/>
    <dgm:cxn modelId="{7AB82D8B-1EA0-448A-A7E1-8D29BE348C7A}" type="presOf" srcId="{C0704D36-6783-4951-B400-C2704326B526}" destId="{AF865665-6882-4801-8355-5ECCD12DD518}" srcOrd="1" destOrd="0" presId="urn:microsoft.com/office/officeart/2005/8/layout/venn1"/>
    <dgm:cxn modelId="{3220B999-51FE-4C48-8599-B4057EB0CE5B}" type="presOf" srcId="{0734F46C-2CA1-4906-8FF5-20B8F408199B}" destId="{4FA24F8F-2BAC-4932-BD63-C888114A417D}" srcOrd="0" destOrd="0" presId="urn:microsoft.com/office/officeart/2005/8/layout/venn1"/>
    <dgm:cxn modelId="{D4AA499D-46BB-48CB-A973-561592A32950}" srcId="{0734F46C-2CA1-4906-8FF5-20B8F408199B}" destId="{C0704D36-6783-4951-B400-C2704326B526}" srcOrd="0" destOrd="0" parTransId="{86CB3ECA-E116-442E-BD41-30E62D1A91E4}" sibTransId="{E3B467D8-A66C-44CE-ADBB-EDAFF8565808}"/>
    <dgm:cxn modelId="{C3F36CB4-5782-43DA-B73D-663E2E141838}" type="presOf" srcId="{2EF8FDE1-6D80-4F3C-BFFA-AA03CAF7DC22}" destId="{5326E5FF-036C-4F7C-BE65-892BE25F99D4}" srcOrd="0" destOrd="0" presId="urn:microsoft.com/office/officeart/2005/8/layout/venn1"/>
    <dgm:cxn modelId="{44E18524-7D4B-4A6B-8410-83DAD71AE9AC}" type="presParOf" srcId="{4FA24F8F-2BAC-4932-BD63-C888114A417D}" destId="{B10F2320-6C09-42D1-A8CF-F7A9BAE3C84E}" srcOrd="0" destOrd="0" presId="urn:microsoft.com/office/officeart/2005/8/layout/venn1"/>
    <dgm:cxn modelId="{986132C1-0FF1-493D-87B8-11C8ADB266B2}" type="presParOf" srcId="{4FA24F8F-2BAC-4932-BD63-C888114A417D}" destId="{AF865665-6882-4801-8355-5ECCD12DD518}" srcOrd="1" destOrd="0" presId="urn:microsoft.com/office/officeart/2005/8/layout/venn1"/>
    <dgm:cxn modelId="{CF2CB45E-56A3-41DB-BB4A-B1F248C7499F}" type="presParOf" srcId="{4FA24F8F-2BAC-4932-BD63-C888114A417D}" destId="{5326E5FF-036C-4F7C-BE65-892BE25F99D4}" srcOrd="2" destOrd="0" presId="urn:microsoft.com/office/officeart/2005/8/layout/venn1"/>
    <dgm:cxn modelId="{61004CAD-354A-475A-8F32-496668B09401}" type="presParOf" srcId="{4FA24F8F-2BAC-4932-BD63-C888114A417D}" destId="{FDCE6E65-EB9B-422D-9FB7-64A6AEA14024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0F2320-6C09-42D1-A8CF-F7A9BAE3C84E}">
      <dsp:nvSpPr>
        <dsp:cNvPr id="0" name=""/>
        <dsp:cNvSpPr/>
      </dsp:nvSpPr>
      <dsp:spPr>
        <a:xfrm>
          <a:off x="1044248" y="4870"/>
          <a:ext cx="1780956" cy="178095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Neuroanatomy</a:t>
          </a:r>
        </a:p>
      </dsp:txBody>
      <dsp:txXfrm>
        <a:off x="1292940" y="214883"/>
        <a:ext cx="1026857" cy="1360930"/>
      </dsp:txXfrm>
    </dsp:sp>
    <dsp:sp modelId="{5326E5FF-036C-4F7C-BE65-892BE25F99D4}">
      <dsp:nvSpPr>
        <dsp:cNvPr id="0" name=""/>
        <dsp:cNvSpPr/>
      </dsp:nvSpPr>
      <dsp:spPr>
        <a:xfrm>
          <a:off x="2327820" y="4870"/>
          <a:ext cx="1780956" cy="178095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Networks Optimized for Information Storage</a:t>
          </a:r>
        </a:p>
      </dsp:txBody>
      <dsp:txXfrm>
        <a:off x="2833227" y="214883"/>
        <a:ext cx="1026857" cy="1360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346D3-7826-4A5B-AA31-59F8F4844063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032AA-3736-4E5C-AF80-BC879C3C2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67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032AA-3736-4E5C-AF80-BC879C3C21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17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Inhibition strength increases connection probability, and reciprocal connection probability</a:t>
            </a:r>
          </a:p>
          <a:p>
            <a:r>
              <a:rPr lang="en-US" dirty="0"/>
              <a:t>Inhibition strength results in higher in-degree, and out-degree</a:t>
            </a:r>
          </a:p>
          <a:p>
            <a:r>
              <a:rPr lang="en-US" dirty="0"/>
              <a:t>Modeling individual inhibitory neurons and learning results in dense inhibitory connectivity, consistent with experiments.</a:t>
            </a:r>
          </a:p>
          <a:p>
            <a:r>
              <a:rPr lang="en-US" dirty="0"/>
              <a:t>In these models, E</a:t>
            </a:r>
            <a:r>
              <a:rPr lang="en-US" dirty="0">
                <a:sym typeface="Wingdings" panose="05000000000000000000" pitchFamily="2" charset="2"/>
              </a:rPr>
              <a:t>E connections also decreased with increasing rho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032AA-3736-4E5C-AF80-BC879C3C21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22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Brunel’s algorithm is :</a:t>
            </a:r>
          </a:p>
          <a:p>
            <a:r>
              <a:rPr lang="en-US" dirty="0"/>
              <a:t>Make a pattern</a:t>
            </a:r>
          </a:p>
          <a:p>
            <a:r>
              <a:rPr lang="en-US" dirty="0"/>
              <a:t>Learn it</a:t>
            </a:r>
          </a:p>
          <a:p>
            <a:r>
              <a:rPr lang="en-US" dirty="0"/>
              <a:t>Add a new one</a:t>
            </a:r>
          </a:p>
          <a:p>
            <a:r>
              <a:rPr lang="en-US" dirty="0"/>
              <a:t>Repeat until terminal criteria reached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032AA-3736-4E5C-AF80-BC879C3C21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74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Connectivity is really structured on the level of 100s of microns</a:t>
            </a:r>
          </a:p>
          <a:p>
            <a:r>
              <a:rPr lang="en-US" dirty="0"/>
              <a:t>This paper is where Nick gets data for comparisons</a:t>
            </a:r>
          </a:p>
          <a:p>
            <a:r>
              <a:rPr lang="en-US" dirty="0"/>
              <a:t>Maybe this structure is useful for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032AA-3736-4E5C-AF80-BC879C3C21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32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up states * weights</a:t>
            </a:r>
          </a:p>
          <a:p>
            <a:r>
              <a:rPr lang="en-US" dirty="0"/>
              <a:t>Attractor state is a random bit string</a:t>
            </a:r>
          </a:p>
          <a:p>
            <a:r>
              <a:rPr lang="en-US" dirty="0"/>
              <a:t>Effectively incorporates inhibition by making T big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032AA-3736-4E5C-AF80-BC879C3C21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91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them up, and ask am I bigger than threshold?</a:t>
            </a:r>
          </a:p>
          <a:p>
            <a:r>
              <a:rPr lang="en-US" dirty="0"/>
              <a:t>Give some vector, classify it as 1 or zero with weights</a:t>
            </a:r>
          </a:p>
          <a:p>
            <a:r>
              <a:rPr lang="en-US" dirty="0"/>
              <a:t>Learning an attractor is equivalent to N perceptron problems</a:t>
            </a:r>
          </a:p>
          <a:p>
            <a:r>
              <a:rPr lang="en-US" dirty="0"/>
              <a:t>Learning p attractors is p*N perceptron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032AA-3736-4E5C-AF80-BC879C3C21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 is size of basins of attraction</a:t>
            </a:r>
          </a:p>
          <a:p>
            <a:r>
              <a:rPr lang="en-US" dirty="0"/>
              <a:t>You can maximize robustness give fixed p, or maximize p given foxed robustness</a:t>
            </a:r>
          </a:p>
          <a:p>
            <a:r>
              <a:rPr lang="en-US" dirty="0"/>
              <a:t>Brunel’s algorithm is :</a:t>
            </a:r>
          </a:p>
          <a:p>
            <a:r>
              <a:rPr lang="en-US" dirty="0"/>
              <a:t>Make a pattern</a:t>
            </a:r>
          </a:p>
          <a:p>
            <a:r>
              <a:rPr lang="en-US" dirty="0"/>
              <a:t>Learn it</a:t>
            </a:r>
          </a:p>
          <a:p>
            <a:r>
              <a:rPr lang="en-US" dirty="0"/>
              <a:t>Add a new one</a:t>
            </a:r>
          </a:p>
          <a:p>
            <a:r>
              <a:rPr lang="en-US" dirty="0"/>
              <a:t>Repeat until terminal criteria reached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032AA-3736-4E5C-AF80-BC879C3C21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97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of zero synapses at optimal</a:t>
            </a:r>
          </a:p>
          <a:p>
            <a:r>
              <a:rPr lang="en-US" dirty="0"/>
              <a:t>To get more robust, you need to get more sparse</a:t>
            </a:r>
          </a:p>
          <a:p>
            <a:r>
              <a:rPr lang="en-US" dirty="0"/>
              <a:t>Anatomy is sparse</a:t>
            </a:r>
          </a:p>
          <a:p>
            <a:r>
              <a:rPr lang="en-US" dirty="0"/>
              <a:t>Distribution of weights in optimal vs experimental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032AA-3736-4E5C-AF80-BC879C3C21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49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-US" dirty="0"/>
              <a:t>IJ is correlated with JI</a:t>
            </a:r>
          </a:p>
          <a:p>
            <a:pPr marL="228600" indent="-228600">
              <a:buAutoNum type="alphaLcParenR"/>
            </a:pPr>
            <a:r>
              <a:rPr lang="en-US" dirty="0"/>
              <a:t>Reciprocal connections over-represented</a:t>
            </a:r>
          </a:p>
          <a:p>
            <a:pPr marL="228600" indent="-228600">
              <a:buAutoNum type="alphaLcParenR"/>
            </a:pPr>
            <a:r>
              <a:rPr lang="en-US" dirty="0"/>
              <a:t>Same</a:t>
            </a:r>
          </a:p>
          <a:p>
            <a:pPr marL="228600" indent="-228600">
              <a:buAutoNum type="alphaLcParenR"/>
            </a:pPr>
            <a:r>
              <a:rPr lang="en-US" dirty="0"/>
              <a:t>Bidirectional connections stronger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032AA-3736-4E5C-AF80-BC879C3C21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0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-US" dirty="0"/>
              <a:t>Maximum # you get in degree = </a:t>
            </a:r>
            <a:r>
              <a:rPr lang="en-US" dirty="0" err="1"/>
              <a:t>fN.</a:t>
            </a:r>
            <a:r>
              <a:rPr lang="en-US" dirty="0"/>
              <a:t> Maximum robustness you get sparse in-degree.</a:t>
            </a:r>
          </a:p>
          <a:p>
            <a:pPr marL="228600" indent="-228600">
              <a:buAutoNum type="alphaLcParenR"/>
            </a:pPr>
            <a:r>
              <a:rPr lang="en-US" dirty="0"/>
              <a:t>Out degrees are more broadly distributed. </a:t>
            </a:r>
          </a:p>
          <a:p>
            <a:pPr marL="228600" indent="-228600">
              <a:buAutoNum type="alphaLcParenR"/>
            </a:pPr>
            <a:r>
              <a:rPr lang="en-US" dirty="0"/>
              <a:t>CV of in degree scales with 1/sqrt(N), out degree doesn’t care</a:t>
            </a:r>
          </a:p>
          <a:p>
            <a:pPr marL="228600" indent="-228600">
              <a:buAutoNum type="alphaLcParenR"/>
            </a:pPr>
            <a:r>
              <a:rPr lang="en-US" dirty="0" err="1"/>
              <a:t>Majorityness</a:t>
            </a:r>
            <a:r>
              <a:rPr lang="en-US" dirty="0"/>
              <a:t> anti-correlated with out-degree. </a:t>
            </a:r>
          </a:p>
          <a:p>
            <a:pPr marL="0" indent="0">
              <a:buNone/>
            </a:pPr>
            <a:r>
              <a:rPr lang="en-US" dirty="0"/>
              <a:t>Predicts that cortical neurons should have narrow (broad) in degree (out degree) distributions</a:t>
            </a:r>
          </a:p>
          <a:p>
            <a:pPr marL="0" indent="0">
              <a:buNone/>
            </a:pPr>
            <a:r>
              <a:rPr lang="en-US" dirty="0"/>
              <a:t>Predicts that ‘hub’ neurons with many out-going connections participate in the sparsest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032AA-3736-4E5C-AF80-BC879C3C21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16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cortex data from </a:t>
            </a:r>
            <a:r>
              <a:rPr lang="en-US" dirty="0" err="1"/>
              <a:t>perin</a:t>
            </a:r>
            <a:r>
              <a:rPr lang="en-US" dirty="0"/>
              <a:t> et al, comparing cortical slice to random </a:t>
            </a:r>
            <a:r>
              <a:rPr lang="en-US" dirty="0" err="1"/>
              <a:t>Erods</a:t>
            </a:r>
            <a:r>
              <a:rPr lang="en-US" dirty="0"/>
              <a:t> </a:t>
            </a:r>
            <a:r>
              <a:rPr lang="en-US" dirty="0" err="1"/>
              <a:t>Renyi</a:t>
            </a:r>
            <a:r>
              <a:rPr lang="en-US" dirty="0"/>
              <a:t> graphs</a:t>
            </a:r>
          </a:p>
          <a:p>
            <a:r>
              <a:rPr lang="en-US" dirty="0"/>
              <a:t>A shows that those motifs are also over-represented in the perceptron model</a:t>
            </a:r>
          </a:p>
          <a:p>
            <a:r>
              <a:rPr lang="en-US" dirty="0"/>
              <a:t>B shows that when you generate random graphs controlling for in and out degrees, you match the perceptron. So the over-representation observed by Nick is due mainly to the degree distributions.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032AA-3736-4E5C-AF80-BC879C3C21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4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C6DE1-C7B4-4BB4-AF52-291C224E0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216C2-64EC-4D25-BC03-2812042BB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ADD5C-6ACA-4408-932C-CD814FC64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5402-9392-430F-9F3F-220BA712FB4C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2A96F-1F1A-42D2-AE18-AD2FFE81B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DC0A9-9E78-456A-8924-A4467A9C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32F4E-E5BF-4225-881A-DF01CA260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32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3B3E8-D658-44F3-8B33-0A146FF3E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E290B-E6E9-41D2-9545-1992F88617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DA6C4-AC9A-41A4-86D3-FA574042D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5402-9392-430F-9F3F-220BA712FB4C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964CA-B9D0-4E2D-A23F-2A36008C2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2DA80-D21A-4A9D-9CB8-958CC694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32F4E-E5BF-4225-881A-DF01CA260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63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5F0E88-96CF-4DB0-9B82-13A779554B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BDF4F-C7BA-4B3E-8C20-A1B882DC2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FB098-1FBA-4820-B911-604C1458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5402-9392-430F-9F3F-220BA712FB4C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93902-F5AA-4F85-83DD-49388117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45893-97B3-4B5D-A96A-421439C5E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32F4E-E5BF-4225-881A-DF01CA260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14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9875E-B5DD-451B-9839-AA843E79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7AD52-3566-48E9-AC6F-39022E266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8199F-A699-47A5-9F8E-70FF7A3F0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5402-9392-430F-9F3F-220BA712FB4C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07418-EFEF-4AA7-82E4-C9E2B6BEF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640C7-3ABF-40B3-A8EC-204BE8E1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32F4E-E5BF-4225-881A-DF01CA260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88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9211-8FB0-40E4-AE3D-4EED3CBA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41A63-7BEE-4ED6-AA47-855EE9489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B7C0A-C063-4B86-9A8E-DA777582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5402-9392-430F-9F3F-220BA712FB4C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4BAE3-9443-46EE-87D6-766521B2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C826D-1518-404B-891D-8844190D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32F4E-E5BF-4225-881A-DF01CA260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4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2096F-3A3F-4539-80A8-A7FA292D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E38CE-FA6E-48B4-B9E6-4476E860A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3C7F3-FE90-4B58-9047-808F4C21CA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CB104-2F37-4D2A-9AE8-140B0C0F4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5402-9392-430F-9F3F-220BA712FB4C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A52E2-83E0-41D8-B38D-9B019997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40B5C-3ED0-4686-BE90-33B1C58D7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32F4E-E5BF-4225-881A-DF01CA260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84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D11F-7DC2-4C32-98D5-8A3E5108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6E589-4D6C-4013-9A77-F9CE8D403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CE55C-CCF1-465F-82C2-B09AE948D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F4F9FF-3EB5-400D-AF6C-E463AB44C7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1A0F0F-16F9-4960-810C-62D3CFB4D4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A5E4A9-CA3B-4D91-8373-29487FC0D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5402-9392-430F-9F3F-220BA712FB4C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9C53CE-B172-476A-8017-20BF7ECE8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F753BC-861B-4D4E-A0F2-F4AC22E87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32F4E-E5BF-4225-881A-DF01CA260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66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21062-DE76-462E-8C4D-FE657ADEB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9731-3A89-4BD3-91A4-AEC207EF4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5402-9392-430F-9F3F-220BA712FB4C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8B602-8006-4FAD-8127-118EA3746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63119-E300-4F41-804F-EDAE04E48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32F4E-E5BF-4225-881A-DF01CA260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73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D6BC3E-EB3D-4C81-A832-9713FEED9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5402-9392-430F-9F3F-220BA712FB4C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73177-3167-49DA-84E0-679AF789C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38BCC-931F-476F-BA22-D59F8591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32F4E-E5BF-4225-881A-DF01CA260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49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1826-34AE-4271-8D75-FEF92ECC7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5642F-F985-492D-BA46-1D5C88D87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86D51-80A1-408C-A7FD-1133926C0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7A19CB-A817-483C-979A-9C6487E13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5402-9392-430F-9F3F-220BA712FB4C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88E70-2AB5-4E90-AF03-9F341284A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FFE51-BF24-468C-B3CB-3F9D1598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32F4E-E5BF-4225-881A-DF01CA260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4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CE54-EEC7-4FF7-897E-2285424A1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925D0-E471-4AFE-8030-61896FB417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CE9FC-919D-4A65-96A8-3F6DBE66E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C5EF0-0F3D-4D8A-8AE8-0BEF22497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5402-9392-430F-9F3F-220BA712FB4C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1DFCE-36AB-4687-81FE-BE5A5BC60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C5809-2575-45A1-9FA6-C577B737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32F4E-E5BF-4225-881A-DF01CA260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1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104546-914F-4F66-8FB6-5375DE90F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FEBB7-2237-414A-B980-5D201EC54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0FD7A-3C7F-4E07-85ED-13E295B8E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35402-9392-430F-9F3F-220BA712FB4C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BAF86-A55E-45A5-9EBE-CC38E34C7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17AD2-A70E-4B58-AA83-5FC3EB021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32F4E-E5BF-4225-881A-DF01CA260E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9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913551-AB97-4DD8-A971-E31C96FE34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8" t="12871" r="15370" b="48241"/>
          <a:stretch/>
        </p:blipFill>
        <p:spPr>
          <a:xfrm>
            <a:off x="1136967" y="292100"/>
            <a:ext cx="10178416" cy="346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CA366A-7F7B-4040-9B01-88B4F18A06C6}"/>
              </a:ext>
            </a:extLst>
          </p:cNvPr>
          <p:cNvSpPr txBox="1"/>
          <p:nvPr/>
        </p:nvSpPr>
        <p:spPr>
          <a:xfrm>
            <a:off x="5429250" y="4483100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 Cohen</a:t>
            </a:r>
          </a:p>
        </p:txBody>
      </p:sp>
    </p:spTree>
    <p:extLst>
      <p:ext uri="{BB962C8B-B14F-4D97-AF65-F5344CB8AC3E}">
        <p14:creationId xmlns:p14="http://schemas.microsoft.com/office/powerpoint/2010/main" val="3199716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7B80EC-C0EE-4A4A-9EEB-5CCAA3360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34" t="18427" r="29209" b="14157"/>
          <a:stretch/>
        </p:blipFill>
        <p:spPr>
          <a:xfrm>
            <a:off x="3582362" y="501939"/>
            <a:ext cx="4715840" cy="6186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645DCE-4AB7-4C6B-B504-CB3ED485337C}"/>
              </a:ext>
            </a:extLst>
          </p:cNvPr>
          <p:cNvSpPr txBox="1"/>
          <p:nvPr/>
        </p:nvSpPr>
        <p:spPr>
          <a:xfrm>
            <a:off x="4591051" y="0"/>
            <a:ext cx="627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Clustered Motifs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982978-BB52-41B8-83FF-2D7AB787871C}"/>
              </a:ext>
            </a:extLst>
          </p:cNvPr>
          <p:cNvCxnSpPr/>
          <p:nvPr/>
        </p:nvCxnSpPr>
        <p:spPr>
          <a:xfrm flipH="1">
            <a:off x="8420100" y="728663"/>
            <a:ext cx="971550" cy="26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8FEF17-3742-4F92-BE66-168D2618D95D}"/>
              </a:ext>
            </a:extLst>
          </p:cNvPr>
          <p:cNvSpPr txBox="1"/>
          <p:nvPr/>
        </p:nvSpPr>
        <p:spPr>
          <a:xfrm>
            <a:off x="9391650" y="545306"/>
            <a:ext cx="1571625" cy="366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Cortical Slice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300C65-817C-4CAB-A7C0-8ABA1C7AA605}"/>
              </a:ext>
            </a:extLst>
          </p:cNvPr>
          <p:cNvCxnSpPr>
            <a:cxnSpLocks/>
          </p:cNvCxnSpPr>
          <p:nvPr/>
        </p:nvCxnSpPr>
        <p:spPr>
          <a:xfrm>
            <a:off x="2952750" y="428134"/>
            <a:ext cx="1938338" cy="22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80FD14-A12F-4434-A412-F9D65F5B1AF2}"/>
              </a:ext>
            </a:extLst>
          </p:cNvPr>
          <p:cNvCxnSpPr>
            <a:cxnSpLocks/>
          </p:cNvCxnSpPr>
          <p:nvPr/>
        </p:nvCxnSpPr>
        <p:spPr>
          <a:xfrm>
            <a:off x="2895600" y="657225"/>
            <a:ext cx="962025" cy="49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210D4D-7DB5-4F62-B125-B393AB932152}"/>
              </a:ext>
            </a:extLst>
          </p:cNvPr>
          <p:cNvSpPr txBox="1"/>
          <p:nvPr/>
        </p:nvSpPr>
        <p:spPr>
          <a:xfrm>
            <a:off x="1738313" y="314325"/>
            <a:ext cx="130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27235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B0DEF4-3712-43FB-9C1F-5ED65FAE0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0" t="28681" r="25649" b="22986"/>
          <a:stretch/>
        </p:blipFill>
        <p:spPr>
          <a:xfrm>
            <a:off x="3086100" y="1312218"/>
            <a:ext cx="5305426" cy="49765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C5945B-EFCF-4A48-8BE8-1C68A4AB1E17}"/>
                  </a:ext>
                </a:extLst>
              </p:cNvPr>
              <p:cNvSpPr txBox="1"/>
              <p:nvPr/>
            </p:nvSpPr>
            <p:spPr>
              <a:xfrm>
                <a:off x="2705100" y="485775"/>
                <a:ext cx="7100888" cy="822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Adding Inhibition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C5945B-EFCF-4A48-8BE8-1C68A4AB1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100" y="485775"/>
                <a:ext cx="7100888" cy="822533"/>
              </a:xfrm>
              <a:prstGeom prst="rect">
                <a:avLst/>
              </a:prstGeom>
              <a:blipFill>
                <a:blip r:embed="rId4"/>
                <a:stretch>
                  <a:fillRect t="-7407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503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0883F9-B17B-42EB-A41D-5B0A30AFE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24" t="20972" r="56806" b="54028"/>
          <a:stretch/>
        </p:blipFill>
        <p:spPr>
          <a:xfrm>
            <a:off x="3647542" y="1347787"/>
            <a:ext cx="4144440" cy="339090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0EE1F8-2BC2-43F1-89F4-43713AE8247C}"/>
              </a:ext>
            </a:extLst>
          </p:cNvPr>
          <p:cNvCxnSpPr/>
          <p:nvPr/>
        </p:nvCxnSpPr>
        <p:spPr>
          <a:xfrm flipH="1" flipV="1">
            <a:off x="6338888" y="3286125"/>
            <a:ext cx="1962150" cy="690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8CF8D9F-928B-4AEA-924E-CF7993727FF6}"/>
              </a:ext>
            </a:extLst>
          </p:cNvPr>
          <p:cNvSpPr txBox="1"/>
          <p:nvPr/>
        </p:nvSpPr>
        <p:spPr>
          <a:xfrm>
            <a:off x="8439150" y="3852863"/>
            <a:ext cx="217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Reciprocal connections ~null in sequence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1289A9-F044-4627-9EE1-85D7418DCE21}"/>
                  </a:ext>
                </a:extLst>
              </p:cNvPr>
              <p:cNvSpPr txBox="1"/>
              <p:nvPr/>
            </p:nvSpPr>
            <p:spPr>
              <a:xfrm>
                <a:off x="4114800" y="361950"/>
                <a:ext cx="5114925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Sequence Learning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1289A9-F044-4627-9EE1-85D7418DC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361950"/>
                <a:ext cx="5114925" cy="1046440"/>
              </a:xfrm>
              <a:prstGeom prst="rect">
                <a:avLst/>
              </a:prstGeom>
              <a:blipFill>
                <a:blip r:embed="rId3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87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4767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5C9F09-6B31-48AB-B24A-6047EE85A3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1, 0, 1, 1, 0</m:t>
                          </m:r>
                        </m:e>
                      </m:d>
                    </m:oMath>
                  </m:oMathPara>
                </a14:m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5, 5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5, 5, 5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𝑤𝑜𝑟𝑘𝑠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1, 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𝑠𝑡𝑖𝑙𝑙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𝑤𝑜𝑟𝑘𝑠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1, 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𝑓𝑎𝑖𝑙𝑠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𝑎𝑑𝑗𝑢𝑠𝑡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𝑤𝑜𝑟𝑘𝑠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5C9F09-6B31-48AB-B24A-6047EE85A3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6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FACFD-DCED-4AD1-9A3E-7D3D8F2F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29FD4F-C5B1-4BD2-8420-56B6C4C60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𝑎𝑡𝑡𝑟𝑎𝑐𝑡𝑜𝑟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𝑠𝑡𝑎𝑡𝑒𝑠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0&lt;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≤0.5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29FD4F-C5B1-4BD2-8420-56B6C4C60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100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E74FE5-091A-4550-BF5D-F0F7D169C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3" t="13611" r="24722" b="65487"/>
          <a:stretch/>
        </p:blipFill>
        <p:spPr>
          <a:xfrm>
            <a:off x="1987104" y="557212"/>
            <a:ext cx="8870256" cy="23860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48C510-18A1-4112-8D0B-E78A88EBBC6E}"/>
              </a:ext>
            </a:extLst>
          </p:cNvPr>
          <p:cNvSpPr/>
          <p:nvPr/>
        </p:nvSpPr>
        <p:spPr>
          <a:xfrm>
            <a:off x="2995613" y="1529095"/>
            <a:ext cx="928687" cy="52387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0CDA81F-F8EE-4944-A1FE-FAD11C41BB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4719636"/>
              </p:ext>
            </p:extLst>
          </p:nvPr>
        </p:nvGraphicFramePr>
        <p:xfrm>
          <a:off x="3459956" y="4710114"/>
          <a:ext cx="5153026" cy="1790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48ACD97-6FCD-4FE6-8BDF-55D9622028EC}"/>
              </a:ext>
            </a:extLst>
          </p:cNvPr>
          <p:cNvSpPr txBox="1"/>
          <p:nvPr/>
        </p:nvSpPr>
        <p:spPr>
          <a:xfrm>
            <a:off x="5858446" y="5168354"/>
            <a:ext cx="68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D86CAE-9D86-49C5-A79D-5A90366BF32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33" t="25069" r="28704" b="53333"/>
          <a:stretch/>
        </p:blipFill>
        <p:spPr>
          <a:xfrm>
            <a:off x="2558034" y="3024853"/>
            <a:ext cx="6991350" cy="14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8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A0FC-A074-443D-8F5B-067EA096F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Storing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25DA5-A789-4910-9BA4-1B9F6D5C7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Attractor States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E29643-BC59-4E1E-9FD6-220EDF56DE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5740" t="18307" r="27362" b="57178"/>
          <a:stretch/>
        </p:blipFill>
        <p:spPr>
          <a:xfrm>
            <a:off x="1828801" y="2460805"/>
            <a:ext cx="3109912" cy="300795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5FFA2D-26B6-40F3-A567-493A766E2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Sequences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4A549B-C749-477E-937F-11D104A6A36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6DAAF7-2DC7-4AC1-82D9-14FFC18A233B}"/>
              </a:ext>
            </a:extLst>
          </p:cNvPr>
          <p:cNvSpPr txBox="1"/>
          <p:nvPr/>
        </p:nvSpPr>
        <p:spPr>
          <a:xfrm>
            <a:off x="2076450" y="5468757"/>
            <a:ext cx="28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Fuster</a:t>
            </a:r>
            <a:r>
              <a:rPr lang="en-US" dirty="0"/>
              <a:t> &amp; Alexander, 1971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36FED8-A1B0-4E1C-BD3A-8C3312B73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41" t="27917" r="33287" b="58541"/>
          <a:stretch/>
        </p:blipFill>
        <p:spPr>
          <a:xfrm>
            <a:off x="7446963" y="2561603"/>
            <a:ext cx="2633662" cy="28063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73E330-04AC-4AE8-828D-347486EB6B08}"/>
              </a:ext>
            </a:extLst>
          </p:cNvPr>
          <p:cNvSpPr txBox="1"/>
          <p:nvPr/>
        </p:nvSpPr>
        <p:spPr>
          <a:xfrm>
            <a:off x="7977188" y="5468757"/>
            <a:ext cx="289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Harvey et al, 2012</a:t>
            </a:r>
          </a:p>
        </p:txBody>
      </p:sp>
    </p:spTree>
    <p:extLst>
      <p:ext uri="{BB962C8B-B14F-4D97-AF65-F5344CB8AC3E}">
        <p14:creationId xmlns:p14="http://schemas.microsoft.com/office/powerpoint/2010/main" val="92493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6CA19C-7085-4191-B35A-6ABA69B140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700213" y="568326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𝐵𝑖𝑛𝑎𝑟𝑦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𝐸𝑥𝑐𝑖𝑡𝑎𝑡𝑜𝑟𝑦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𝑁𝑒𝑢𝑟𝑜𝑛𝑠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6CA19C-7085-4191-B35A-6ABA69B140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700213" y="568326"/>
                <a:ext cx="10515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9DCB13-95DA-4743-8707-D0379C06FB22}"/>
                  </a:ext>
                </a:extLst>
              </p:cNvPr>
              <p:cNvSpPr/>
              <p:nvPr/>
            </p:nvSpPr>
            <p:spPr>
              <a:xfrm>
                <a:off x="509587" y="3875425"/>
                <a:ext cx="6096000" cy="22972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𝐴𝑡𝑡𝑟𝑎𝑐𝑡𝑜𝑟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𝑆𝑡𝑎𝑡𝑒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sz="2800" dirty="0"/>
              </a:p>
              <a:p>
                <a:pPr/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𝑝𝑟𝑜𝑏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≤0.5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9DCB13-95DA-4743-8707-D0379C06F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87" y="3875425"/>
                <a:ext cx="6096000" cy="22972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F20E70-237D-4C70-BEE9-56C223E0E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963682"/>
              </p:ext>
            </p:extLst>
          </p:nvPr>
        </p:nvGraphicFramePr>
        <p:xfrm>
          <a:off x="7510463" y="2055919"/>
          <a:ext cx="3014664" cy="2930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3666">
                  <a:extLst>
                    <a:ext uri="{9D8B030D-6E8A-4147-A177-3AD203B41FA5}">
                      <a16:colId xmlns:a16="http://schemas.microsoft.com/office/drawing/2014/main" val="3321343039"/>
                    </a:ext>
                  </a:extLst>
                </a:gridCol>
                <a:gridCol w="753666">
                  <a:extLst>
                    <a:ext uri="{9D8B030D-6E8A-4147-A177-3AD203B41FA5}">
                      <a16:colId xmlns:a16="http://schemas.microsoft.com/office/drawing/2014/main" val="3868947877"/>
                    </a:ext>
                  </a:extLst>
                </a:gridCol>
                <a:gridCol w="753666">
                  <a:extLst>
                    <a:ext uri="{9D8B030D-6E8A-4147-A177-3AD203B41FA5}">
                      <a16:colId xmlns:a16="http://schemas.microsoft.com/office/drawing/2014/main" val="3230675471"/>
                    </a:ext>
                  </a:extLst>
                </a:gridCol>
                <a:gridCol w="753666">
                  <a:extLst>
                    <a:ext uri="{9D8B030D-6E8A-4147-A177-3AD203B41FA5}">
                      <a16:colId xmlns:a16="http://schemas.microsoft.com/office/drawing/2014/main" val="114216959"/>
                    </a:ext>
                  </a:extLst>
                </a:gridCol>
              </a:tblGrid>
              <a:tr h="73260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518918"/>
                  </a:ext>
                </a:extLst>
              </a:tr>
              <a:tr h="732605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375438"/>
                  </a:ext>
                </a:extLst>
              </a:tr>
              <a:tr h="732605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694372"/>
                  </a:ext>
                </a:extLst>
              </a:tr>
              <a:tr h="73260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35992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BB6986-8207-4CC1-874C-FAF24507A63D}"/>
                  </a:ext>
                </a:extLst>
              </p:cNvPr>
              <p:cNvSpPr txBox="1"/>
              <p:nvPr/>
            </p:nvSpPr>
            <p:spPr>
              <a:xfrm>
                <a:off x="8022432" y="1395412"/>
                <a:ext cx="1990725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BB6986-8207-4CC1-874C-FAF24507A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432" y="1395412"/>
                <a:ext cx="1990725" cy="491417"/>
              </a:xfrm>
              <a:prstGeom prst="rect">
                <a:avLst/>
              </a:prstGeom>
              <a:blipFill>
                <a:blip r:embed="rId5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6B97EFC-CB34-4943-99A0-CFAD3507B7D4}"/>
              </a:ext>
            </a:extLst>
          </p:cNvPr>
          <p:cNvSpPr txBox="1"/>
          <p:nvPr/>
        </p:nvSpPr>
        <p:spPr>
          <a:xfrm>
            <a:off x="6753224" y="2252663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8CB9C2-2EA1-47F3-9F71-BC5D7A3AE047}"/>
              </a:ext>
            </a:extLst>
          </p:cNvPr>
          <p:cNvSpPr/>
          <p:nvPr/>
        </p:nvSpPr>
        <p:spPr>
          <a:xfrm>
            <a:off x="7510463" y="2055919"/>
            <a:ext cx="3014664" cy="7301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642C4F-08AA-46D2-A377-C2B1DDFDF2CC}"/>
              </a:ext>
            </a:extLst>
          </p:cNvPr>
          <p:cNvCxnSpPr/>
          <p:nvPr/>
        </p:nvCxnSpPr>
        <p:spPr>
          <a:xfrm flipH="1">
            <a:off x="7210425" y="2443163"/>
            <a:ext cx="2000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4A6C85-8A6F-4536-A33E-508C8490E1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1, 0, 1, 1,0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˿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2, 3, 5,4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1∗0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0∗2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1∗3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1∗5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0∗4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4A6C85-8A6F-4536-A33E-508C8490E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28E9BF8-367C-4579-B6A1-874C6C8EF699}"/>
              </a:ext>
            </a:extLst>
          </p:cNvPr>
          <p:cNvSpPr/>
          <p:nvPr/>
        </p:nvSpPr>
        <p:spPr>
          <a:xfrm>
            <a:off x="6093619" y="1900238"/>
            <a:ext cx="195263" cy="6858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9B25D5-CB5A-4938-A5CA-D72976044E52}"/>
              </a:ext>
            </a:extLst>
          </p:cNvPr>
          <p:cNvSpPr/>
          <p:nvPr/>
        </p:nvSpPr>
        <p:spPr>
          <a:xfrm>
            <a:off x="6438897" y="1902122"/>
            <a:ext cx="195264" cy="6858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40D1F8-44DC-4964-BCF2-EDDA519FA6AD}"/>
              </a:ext>
            </a:extLst>
          </p:cNvPr>
          <p:cNvSpPr/>
          <p:nvPr/>
        </p:nvSpPr>
        <p:spPr>
          <a:xfrm>
            <a:off x="7329486" y="1899047"/>
            <a:ext cx="223839" cy="6858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772C6F-EBE1-43AE-85B0-E95020A34106}"/>
              </a:ext>
            </a:extLst>
          </p:cNvPr>
          <p:cNvSpPr/>
          <p:nvPr/>
        </p:nvSpPr>
        <p:spPr>
          <a:xfrm>
            <a:off x="6743701" y="1899047"/>
            <a:ext cx="195263" cy="6858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74607D-7784-45A0-BD4F-A3832831F534}"/>
              </a:ext>
            </a:extLst>
          </p:cNvPr>
          <p:cNvSpPr/>
          <p:nvPr/>
        </p:nvSpPr>
        <p:spPr>
          <a:xfrm>
            <a:off x="7084215" y="1899047"/>
            <a:ext cx="195263" cy="6858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148DF1-881C-41B8-A25F-DDD2BF1C6912}"/>
              </a:ext>
            </a:extLst>
          </p:cNvPr>
          <p:cNvCxnSpPr>
            <a:cxnSpLocks/>
          </p:cNvCxnSpPr>
          <p:nvPr/>
        </p:nvCxnSpPr>
        <p:spPr>
          <a:xfrm flipH="1">
            <a:off x="3709988" y="2702124"/>
            <a:ext cx="2433638" cy="903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F0C55E-A5C5-4641-B508-845D59184D9F}"/>
              </a:ext>
            </a:extLst>
          </p:cNvPr>
          <p:cNvCxnSpPr>
            <a:cxnSpLocks/>
          </p:cNvCxnSpPr>
          <p:nvPr/>
        </p:nvCxnSpPr>
        <p:spPr>
          <a:xfrm flipH="1">
            <a:off x="5243513" y="2709863"/>
            <a:ext cx="127397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37AF39-0181-4EFF-AEA5-8CAC60668877}"/>
              </a:ext>
            </a:extLst>
          </p:cNvPr>
          <p:cNvCxnSpPr>
            <a:cxnSpLocks/>
          </p:cNvCxnSpPr>
          <p:nvPr/>
        </p:nvCxnSpPr>
        <p:spPr>
          <a:xfrm flipH="1">
            <a:off x="6477002" y="2689225"/>
            <a:ext cx="373856" cy="982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95F19E-99D4-4E10-81D4-FA21D4F618E3}"/>
              </a:ext>
            </a:extLst>
          </p:cNvPr>
          <p:cNvCxnSpPr/>
          <p:nvPr/>
        </p:nvCxnSpPr>
        <p:spPr>
          <a:xfrm>
            <a:off x="7184230" y="2702124"/>
            <a:ext cx="483395" cy="893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52A1D6-4A2B-4104-A313-BCA70882CBDC}"/>
              </a:ext>
            </a:extLst>
          </p:cNvPr>
          <p:cNvCxnSpPr>
            <a:cxnSpLocks/>
          </p:cNvCxnSpPr>
          <p:nvPr/>
        </p:nvCxnSpPr>
        <p:spPr>
          <a:xfrm>
            <a:off x="7517606" y="2689225"/>
            <a:ext cx="1664494" cy="915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160DD4-4C90-4C16-9B71-CFE5B76A5B9D}"/>
                  </a:ext>
                </a:extLst>
              </p:cNvPr>
              <p:cNvSpPr txBox="1"/>
              <p:nvPr/>
            </p:nvSpPr>
            <p:spPr>
              <a:xfrm>
                <a:off x="4519613" y="1323975"/>
                <a:ext cx="32337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=5,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160DD4-4C90-4C16-9B71-CFE5B76A5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613" y="1323975"/>
                <a:ext cx="323373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44F35E-C298-4B45-902A-BE4589B11952}"/>
                  </a:ext>
                </a:extLst>
              </p:cNvPr>
              <p:cNvSpPr txBox="1"/>
              <p:nvPr/>
            </p:nvSpPr>
            <p:spPr>
              <a:xfrm>
                <a:off x="3776663" y="504825"/>
                <a:ext cx="4886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𝑃𝑒𝑟𝑐𝑒𝑝𝑡𝑟𝑜𝑛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𝑃𝑟𝑜𝑏𝑙𝑒𝑚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𝐴𝑑𝑗𝑢𝑠𝑡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D44F35E-C298-4B45-902A-BE4589B1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663" y="504825"/>
                <a:ext cx="488632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00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87667B7-E2DA-4061-93E3-83F2D5C11A89}"/>
                  </a:ext>
                </a:extLst>
              </p:cNvPr>
              <p:cNvSpPr/>
              <p:nvPr/>
            </p:nvSpPr>
            <p:spPr>
              <a:xfrm>
                <a:off x="3589428" y="2637865"/>
                <a:ext cx="5099794" cy="2411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b="0" dirty="0"/>
              </a:p>
              <a:p>
                <a:pPr algn="ctr"/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𝑠𝑦𝑛𝑎𝑝𝑡𝑖𝑐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𝐺𝑎𝑟𝑑𝑛𝑒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𝑐𝑎𝑣𝑖𝑡𝑦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𝑚𝑒𝑡h𝑜𝑑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𝑚𝑎𝑥𝑖𝑚𝑎𝑙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𝑐𝑎𝑝𝑎𝑐𝑖𝑡𝑦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87667B7-E2DA-4061-93E3-83F2D5C11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428" y="2637865"/>
                <a:ext cx="5099794" cy="2411494"/>
              </a:xfrm>
              <a:prstGeom prst="rect">
                <a:avLst/>
              </a:prstGeom>
              <a:blipFill>
                <a:blip r:embed="rId3"/>
                <a:stretch>
                  <a:fillRect t="-1266"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08DE614C-BFFC-448F-8E9B-4F0928D5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Matrix at Max Capacity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0FF41-9544-4A45-843F-BCDAD98B1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676" t="20625" r="35046" b="58680"/>
          <a:stretch/>
        </p:blipFill>
        <p:spPr>
          <a:xfrm>
            <a:off x="9424989" y="1797222"/>
            <a:ext cx="1838324" cy="246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51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025346-567A-4C21-BC41-498CAEE1F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00" t="35833" r="23379" b="45417"/>
          <a:stretch/>
        </p:blipFill>
        <p:spPr>
          <a:xfrm>
            <a:off x="3000040" y="2219325"/>
            <a:ext cx="6291936" cy="2305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773D16-4EF7-48B2-A78F-DBC3BFCC29F9}"/>
              </a:ext>
            </a:extLst>
          </p:cNvPr>
          <p:cNvSpPr txBox="1"/>
          <p:nvPr/>
        </p:nvSpPr>
        <p:spPr>
          <a:xfrm>
            <a:off x="2514600" y="571500"/>
            <a:ext cx="6953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Distribution of Synaptic Weights</a:t>
            </a:r>
          </a:p>
        </p:txBody>
      </p:sp>
    </p:spTree>
    <p:extLst>
      <p:ext uri="{BB962C8B-B14F-4D97-AF65-F5344CB8AC3E}">
        <p14:creationId xmlns:p14="http://schemas.microsoft.com/office/powerpoint/2010/main" val="522794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200C47-8C5D-44CE-B2E1-91BEAB1BE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68" t="22570" r="15463" b="50100"/>
          <a:stretch/>
        </p:blipFill>
        <p:spPr>
          <a:xfrm>
            <a:off x="3262312" y="1104158"/>
            <a:ext cx="5081588" cy="2662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5FDFEF-14C4-4970-B7F3-3B327FB26444}"/>
              </a:ext>
            </a:extLst>
          </p:cNvPr>
          <p:cNvSpPr txBox="1"/>
          <p:nvPr/>
        </p:nvSpPr>
        <p:spPr>
          <a:xfrm>
            <a:off x="3414713" y="261938"/>
            <a:ext cx="7110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Reciprocal Connections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98D21-9289-4332-8217-84E467E9E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68" t="49900" r="15463" b="24236"/>
          <a:stretch/>
        </p:blipFill>
        <p:spPr>
          <a:xfrm>
            <a:off x="3262312" y="3767138"/>
            <a:ext cx="5081588" cy="25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6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8BECCE-01F6-4F32-8D5C-AD1BF7BD5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25138" r="50740" b="27431"/>
          <a:stretch/>
        </p:blipFill>
        <p:spPr>
          <a:xfrm>
            <a:off x="4238625" y="707508"/>
            <a:ext cx="5324476" cy="49143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355329-F934-4C2D-AED4-C7CD90FDE75C}"/>
                  </a:ext>
                </a:extLst>
              </p:cNvPr>
              <p:cNvSpPr txBox="1"/>
              <p:nvPr/>
            </p:nvSpPr>
            <p:spPr>
              <a:xfrm>
                <a:off x="4981574" y="141411"/>
                <a:ext cx="22574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355329-F934-4C2D-AED4-C7CD90FDE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574" y="141411"/>
                <a:ext cx="2257425" cy="646331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710E110-4D42-4218-893F-2F23E3B6910F}"/>
              </a:ext>
            </a:extLst>
          </p:cNvPr>
          <p:cNvSpPr txBox="1"/>
          <p:nvPr/>
        </p:nvSpPr>
        <p:spPr>
          <a:xfrm>
            <a:off x="7386639" y="212918"/>
            <a:ext cx="269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800, f = 0.5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68974E-1D58-482E-98FB-CC809BE4D815}"/>
              </a:ext>
            </a:extLst>
          </p:cNvPr>
          <p:cNvCxnSpPr/>
          <p:nvPr/>
        </p:nvCxnSpPr>
        <p:spPr>
          <a:xfrm flipV="1">
            <a:off x="7080983" y="5275103"/>
            <a:ext cx="611312" cy="693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0AF790-4E08-494C-899F-BDBD6DB6E90C}"/>
              </a:ext>
            </a:extLst>
          </p:cNvPr>
          <p:cNvSpPr txBox="1"/>
          <p:nvPr/>
        </p:nvSpPr>
        <p:spPr>
          <a:xfrm>
            <a:off x="6671139" y="5921554"/>
            <a:ext cx="212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hipsters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7DA427-9F12-43D1-8A7F-CC9B7B99848B}"/>
              </a:ext>
            </a:extLst>
          </p:cNvPr>
          <p:cNvCxnSpPr/>
          <p:nvPr/>
        </p:nvCxnSpPr>
        <p:spPr>
          <a:xfrm flipH="1" flipV="1">
            <a:off x="9319488" y="5212858"/>
            <a:ext cx="412681" cy="53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E4FFCCF-CEF8-4045-9613-8BAEA190050E}"/>
              </a:ext>
            </a:extLst>
          </p:cNvPr>
          <p:cNvSpPr txBox="1"/>
          <p:nvPr/>
        </p:nvSpPr>
        <p:spPr>
          <a:xfrm>
            <a:off x="9207733" y="5921554"/>
            <a:ext cx="212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mainstream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9D46A8-1CFA-462A-8B7F-ADE0B8F9FB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54" t="43681" r="68194" b="45208"/>
          <a:stretch/>
        </p:blipFill>
        <p:spPr>
          <a:xfrm>
            <a:off x="7548081" y="5621856"/>
            <a:ext cx="1733550" cy="76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8C0A55-4300-4AFB-9565-687D94DF7D99}"/>
              </a:ext>
            </a:extLst>
          </p:cNvPr>
          <p:cNvSpPr txBox="1"/>
          <p:nvPr/>
        </p:nvSpPr>
        <p:spPr>
          <a:xfrm>
            <a:off x="7643329" y="5371339"/>
            <a:ext cx="17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Majorityness</a:t>
            </a:r>
            <a:endParaRPr 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3C1FF41-BF5B-428B-8FB6-5C4D56FF5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962388"/>
              </p:ext>
            </p:extLst>
          </p:nvPr>
        </p:nvGraphicFramePr>
        <p:xfrm>
          <a:off x="1223961" y="1717781"/>
          <a:ext cx="3014664" cy="2930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3666">
                  <a:extLst>
                    <a:ext uri="{9D8B030D-6E8A-4147-A177-3AD203B41FA5}">
                      <a16:colId xmlns:a16="http://schemas.microsoft.com/office/drawing/2014/main" val="3321343039"/>
                    </a:ext>
                  </a:extLst>
                </a:gridCol>
                <a:gridCol w="753666">
                  <a:extLst>
                    <a:ext uri="{9D8B030D-6E8A-4147-A177-3AD203B41FA5}">
                      <a16:colId xmlns:a16="http://schemas.microsoft.com/office/drawing/2014/main" val="3868947877"/>
                    </a:ext>
                  </a:extLst>
                </a:gridCol>
                <a:gridCol w="753666">
                  <a:extLst>
                    <a:ext uri="{9D8B030D-6E8A-4147-A177-3AD203B41FA5}">
                      <a16:colId xmlns:a16="http://schemas.microsoft.com/office/drawing/2014/main" val="3230675471"/>
                    </a:ext>
                  </a:extLst>
                </a:gridCol>
                <a:gridCol w="753666">
                  <a:extLst>
                    <a:ext uri="{9D8B030D-6E8A-4147-A177-3AD203B41FA5}">
                      <a16:colId xmlns:a16="http://schemas.microsoft.com/office/drawing/2014/main" val="114216959"/>
                    </a:ext>
                  </a:extLst>
                </a:gridCol>
              </a:tblGrid>
              <a:tr h="73260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518918"/>
                  </a:ext>
                </a:extLst>
              </a:tr>
              <a:tr h="732605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375438"/>
                  </a:ext>
                </a:extLst>
              </a:tr>
              <a:tr h="732605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694372"/>
                  </a:ext>
                </a:extLst>
              </a:tr>
              <a:tr h="73260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359921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FFFD9212-5C95-42EF-B06E-F7DBF0712C23}"/>
              </a:ext>
            </a:extLst>
          </p:cNvPr>
          <p:cNvSpPr/>
          <p:nvPr/>
        </p:nvSpPr>
        <p:spPr>
          <a:xfrm>
            <a:off x="1981197" y="1699472"/>
            <a:ext cx="750096" cy="29304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0824A9-31E8-4DD1-B435-15D4834302E2}"/>
              </a:ext>
            </a:extLst>
          </p:cNvPr>
          <p:cNvSpPr txBox="1"/>
          <p:nvPr/>
        </p:nvSpPr>
        <p:spPr>
          <a:xfrm>
            <a:off x="1433513" y="4724400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Out Degree =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A9EA08-33DA-4319-8B26-DE2C0533268F}"/>
              </a:ext>
            </a:extLst>
          </p:cNvPr>
          <p:cNvSpPr/>
          <p:nvPr/>
        </p:nvSpPr>
        <p:spPr>
          <a:xfrm>
            <a:off x="1223961" y="3910013"/>
            <a:ext cx="3014664" cy="73818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F42FAB-E5F4-4D49-A397-D61A4ACD371E}"/>
              </a:ext>
            </a:extLst>
          </p:cNvPr>
          <p:cNvSpPr txBox="1"/>
          <p:nvPr/>
        </p:nvSpPr>
        <p:spPr>
          <a:xfrm>
            <a:off x="61912" y="3965020"/>
            <a:ext cx="1085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 Degree </a:t>
            </a:r>
          </a:p>
          <a:p>
            <a:r>
              <a:rPr lang="en-US" dirty="0">
                <a:solidFill>
                  <a:schemeClr val="accent1"/>
                </a:solidFill>
              </a:rPr>
              <a:t>= 3</a:t>
            </a:r>
          </a:p>
        </p:txBody>
      </p:sp>
    </p:spTree>
    <p:extLst>
      <p:ext uri="{BB962C8B-B14F-4D97-AF65-F5344CB8AC3E}">
        <p14:creationId xmlns:p14="http://schemas.microsoft.com/office/powerpoint/2010/main" val="329162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4307</TotalTime>
  <Words>667</Words>
  <Application>Microsoft Office PowerPoint</Application>
  <PresentationFormat>Widescreen</PresentationFormat>
  <Paragraphs>157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Storing Information</vt:lpstr>
      <vt:lpstr>PowerPoint Presentation</vt:lpstr>
      <vt:lpstr>PowerPoint Presentation</vt:lpstr>
      <vt:lpstr>Matrix at Max Capacity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Cohen, Benjamin (NIH/NIDDK) [F]</dc:creator>
  <cp:lastModifiedBy>Cohen, Benjamin (NIH/NIDDK) [F]</cp:lastModifiedBy>
  <cp:revision>54</cp:revision>
  <dcterms:created xsi:type="dcterms:W3CDTF">2017-09-19T15:29:31Z</dcterms:created>
  <dcterms:modified xsi:type="dcterms:W3CDTF">2017-09-22T15:16:50Z</dcterms:modified>
</cp:coreProperties>
</file>